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9" r:id="rId37"/>
    <p:sldId id="300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b1263a28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b1263a28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b1263a28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b1263a28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bf3c850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5bf3c8505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bf3c8505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5bf3c8505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f3c8505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5bf3c8505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1263a28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b1263a28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bf3c8505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5bf3c8505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bf3c8505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5bf3c8505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bf3c8505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5bf3c8505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bf3c8505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5bf3c8505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b1263a2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b1263a28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bf3c8505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5bf3c8505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bf3c8505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5bf3c8505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bf3c8505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5bf3c8505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bf3c8505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5bf3c8505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bf3c8505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5bf3c8505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bf3c8505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5bf3c8505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bf3c8505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5bf3c8505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bf3c8505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5bf3c8505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bf3c8505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bf3c8505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bf3c8505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5bf3c8505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b1263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b1263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bf435afe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bf435afec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bf3c8505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5bf3c8505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bf3c8505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5bf3c8505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bf3c8505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5bf3c8505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bf3c8505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5bf3c8505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c2e7a79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c2e7a79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c211635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c211635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b1263a28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b1263a28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b1263a28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b1263a28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b1263a28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b1263a28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b1263a28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b1263a28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b1263a28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b1263a28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b1263a28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b1263a28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jetstream/matri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meted.ucar.ed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GEOG 314U: Severe Weather</a:t>
            </a:r>
            <a:endParaRPr sz="4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Lectures 1-3: June 22, 2020</a:t>
            </a:r>
            <a:endParaRPr sz="3600" dirty="0"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Andrew Martin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Syllabus Items</a:t>
            </a:r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DRC, Title IX reporting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for June 24	</a:t>
            </a:r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Introduction and Syllabus Review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10 Minute Break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to think like a Meteorologist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10 Minute Break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Weather Observations and Data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/>
          <p:nvPr/>
        </p:nvSpPr>
        <p:spPr>
          <a:xfrm>
            <a:off x="365750" y="2400300"/>
            <a:ext cx="7351800" cy="23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Understand: </a:t>
            </a:r>
            <a:r>
              <a:rPr lang="en" sz="1800" i="1">
                <a:solidFill>
                  <a:schemeClr val="dk2"/>
                </a:solidFill>
              </a:rPr>
              <a:t>Analysis</a:t>
            </a:r>
            <a:r>
              <a:rPr lang="en" sz="1800">
                <a:solidFill>
                  <a:schemeClr val="dk2"/>
                </a:solidFill>
              </a:rPr>
              <a:t>. How did the atmosphere </a:t>
            </a:r>
            <a:r>
              <a:rPr lang="en" sz="1800" i="1">
                <a:solidFill>
                  <a:schemeClr val="dk2"/>
                </a:solidFill>
              </a:rPr>
              <a:t>change </a:t>
            </a:r>
            <a:r>
              <a:rPr lang="en" sz="1800">
                <a:solidFill>
                  <a:schemeClr val="dk2"/>
                </a:solidFill>
              </a:rPr>
              <a:t>to create the impact?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Predict: </a:t>
            </a:r>
            <a:r>
              <a:rPr lang="en" sz="1800" i="1">
                <a:solidFill>
                  <a:schemeClr val="dk2"/>
                </a:solidFill>
              </a:rPr>
              <a:t>Forecast</a:t>
            </a:r>
            <a:r>
              <a:rPr lang="en" sz="1800">
                <a:solidFill>
                  <a:schemeClr val="dk2"/>
                </a:solidFill>
              </a:rPr>
              <a:t>. How will the atmosphere </a:t>
            </a:r>
            <a:r>
              <a:rPr lang="en" sz="1800" i="1">
                <a:solidFill>
                  <a:schemeClr val="dk2"/>
                </a:solidFill>
              </a:rPr>
              <a:t>change</a:t>
            </a:r>
            <a:r>
              <a:rPr lang="en" sz="1800">
                <a:solidFill>
                  <a:schemeClr val="dk2"/>
                </a:solidFill>
              </a:rPr>
              <a:t> in the future, with specific impacts in mind?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If there is no impact, why study it?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Meteorology is about communities</a:t>
            </a:r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Meteorologists seek to </a:t>
            </a:r>
            <a:r>
              <a:rPr lang="en" u="sng"/>
              <a:t>understand</a:t>
            </a:r>
            <a:r>
              <a:rPr lang="en"/>
              <a:t> and </a:t>
            </a:r>
            <a:r>
              <a:rPr lang="en" u="sng"/>
              <a:t>predict</a:t>
            </a:r>
            <a:r>
              <a:rPr lang="en"/>
              <a:t> how the atmosphere will </a:t>
            </a:r>
            <a:r>
              <a:rPr lang="en" i="1"/>
              <a:t>impact </a:t>
            </a:r>
            <a:r>
              <a:rPr lang="en"/>
              <a:t>communities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71" name="Google Shape;1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600" y="419312"/>
            <a:ext cx="6458900" cy="43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6"/>
          <p:cNvSpPr txBox="1"/>
          <p:nvPr/>
        </p:nvSpPr>
        <p:spPr>
          <a:xfrm>
            <a:off x="5349225" y="4086025"/>
            <a:ext cx="21261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Credit: NASA.gov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What is not Meteorology?	</a:t>
            </a:r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Climate: is the study of the states the earth’s systems can take (including the atmosphere).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Special cases of climate are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1) the average atmosphere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 2) the recent past atmosphere.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Meteorology can be understood as how the atmosphere instantaneously </a:t>
            </a:r>
            <a:r>
              <a:rPr lang="en" i="1"/>
              <a:t>changes </a:t>
            </a:r>
            <a:r>
              <a:rPr lang="en"/>
              <a:t>from these.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79" name="Google Shape;1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675" y="445025"/>
            <a:ext cx="6100575" cy="42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What is not Meteorology?</a:t>
            </a:r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disciplines of earth science that do not primarily involve the atmosphere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Earthquakes?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Tsunamis?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Volcanic eruptions?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River floods?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Landslides?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Flash floods?</a:t>
            </a:r>
            <a:endParaRPr>
              <a:solidFill>
                <a:srgbClr val="99999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Air pollution?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311700" y="1946975"/>
            <a:ext cx="8520600" cy="13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2: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think like a Meteorologist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Process of Analysis</a:t>
            </a:r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the impact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happened?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the atmospheric processes that could have caused that impact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Why did it happen? 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the current impacts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is happening?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the atmospheric processes that are causing the impact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Why is it happening?</a:t>
            </a:r>
            <a:endParaRPr sz="18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Process of Forecasting</a:t>
            </a:r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the current impact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is happening?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the impactful atmospheric processes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Why is it happening? 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future impacts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could happen?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future impactful atmospheric processes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Why could it happen? </a:t>
            </a:r>
            <a:r>
              <a:rPr lang="en" sz="1800" b="1"/>
              <a:t>and</a:t>
            </a:r>
            <a:r>
              <a:rPr lang="en" sz="1800"/>
              <a:t> How likely is it to happen?</a:t>
            </a:r>
            <a:endParaRPr sz="18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3" name="Google Shape;203;p41"/>
          <p:cNvSpPr/>
          <p:nvPr/>
        </p:nvSpPr>
        <p:spPr>
          <a:xfrm rot="10800000" flipH="1">
            <a:off x="-542500" y="3144100"/>
            <a:ext cx="753600" cy="10941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1"/>
          <p:cNvSpPr/>
          <p:nvPr/>
        </p:nvSpPr>
        <p:spPr>
          <a:xfrm flipH="1">
            <a:off x="5885775" y="3144100"/>
            <a:ext cx="652500" cy="11685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How to Describe and Measure and Forecast the Atmosphere</a:t>
            </a:r>
            <a:endParaRPr sz="2400"/>
          </a:p>
        </p:txBody>
      </p:sp>
      <p:sp>
        <p:nvSpPr>
          <p:cNvPr id="210" name="Google Shape;21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If you were to set up a weather station with only a few measurements, how many variables would you measure, and what would they be?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1" name="Google Shape;211;p42"/>
          <p:cNvSpPr txBox="1"/>
          <p:nvPr/>
        </p:nvSpPr>
        <p:spPr>
          <a:xfrm>
            <a:off x="308225" y="2454725"/>
            <a:ext cx="7366500" cy="2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Temperature</a:t>
            </a:r>
            <a:endParaRPr sz="180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Pressure</a:t>
            </a:r>
            <a:endParaRPr sz="180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Humidity</a:t>
            </a:r>
            <a:endParaRPr sz="180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Wind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Pressure</a:t>
            </a:r>
            <a:endParaRPr/>
          </a:p>
        </p:txBody>
      </p:sp>
      <p:sp>
        <p:nvSpPr>
          <p:cNvPr id="217" name="Google Shape;217;p43"/>
          <p:cNvSpPr txBox="1"/>
          <p:nvPr/>
        </p:nvSpPr>
        <p:spPr>
          <a:xfrm>
            <a:off x="422225" y="1189925"/>
            <a:ext cx="77343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Units: Pa, mb, </a:t>
            </a:r>
            <a:r>
              <a:rPr lang="en" sz="1800" i="1">
                <a:solidFill>
                  <a:schemeClr val="dk2"/>
                </a:solidFill>
              </a:rPr>
              <a:t>h</a:t>
            </a:r>
            <a:r>
              <a:rPr lang="en" sz="1800">
                <a:solidFill>
                  <a:schemeClr val="dk2"/>
                </a:solidFill>
              </a:rPr>
              <a:t>Pa (h for “hecta” = 100); Symbol: </a:t>
            </a:r>
            <a:r>
              <a:rPr lang="en" sz="1800" i="1">
                <a:solidFill>
                  <a:schemeClr val="dk2"/>
                </a:solidFill>
              </a:rPr>
              <a:t>P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Pressure measures the weight of the atmosphere above a location. To avoid ambiguity, the weight is divided (“normalized”) by area.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Picture a scale one meter on a side. Does the air pressing on it have weight? How much?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In Portland, the answer is usually between 1000 hPa and 1020 hPa.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1946975"/>
            <a:ext cx="8520600" cy="13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Severe Weather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Can we see the effect of atmospheric weight on pressure?</a:t>
            </a:r>
            <a:endParaRPr/>
          </a:p>
        </p:txBody>
      </p:sp>
      <p:pic>
        <p:nvPicPr>
          <p:cNvPr id="223" name="Google Shape;22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4808224" cy="21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76625"/>
            <a:ext cx="4808222" cy="21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4"/>
          <p:cNvSpPr txBox="1"/>
          <p:nvPr/>
        </p:nvSpPr>
        <p:spPr>
          <a:xfrm>
            <a:off x="5234950" y="1508750"/>
            <a:ext cx="25008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Elevation ~ 300 feet </a:t>
            </a:r>
            <a:r>
              <a:rPr lang="en" i="1"/>
              <a:t>A.M.S.L.</a:t>
            </a:r>
            <a:endParaRPr i="1"/>
          </a:p>
        </p:txBody>
      </p:sp>
      <p:sp>
        <p:nvSpPr>
          <p:cNvPr id="226" name="Google Shape;226;p44"/>
          <p:cNvSpPr txBox="1"/>
          <p:nvPr/>
        </p:nvSpPr>
        <p:spPr>
          <a:xfrm>
            <a:off x="5311150" y="3181425"/>
            <a:ext cx="26214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Elevation ~ 3300 feet </a:t>
            </a:r>
            <a:r>
              <a:rPr lang="en" i="1"/>
              <a:t>A.M.S.L.</a:t>
            </a:r>
            <a:endParaRPr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Temperature</a:t>
            </a:r>
            <a:endParaRPr/>
          </a:p>
        </p:txBody>
      </p:sp>
      <p:sp>
        <p:nvSpPr>
          <p:cNvPr id="232" name="Google Shape;23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Units: °F, °C, K; Symbol: </a:t>
            </a:r>
            <a:r>
              <a:rPr lang="en" i="1"/>
              <a:t>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Temperature measures the kinetic energy of molecules. In meteorology, the molecules in question are almost always air.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/>
              <a:t>Heat</a:t>
            </a:r>
            <a:r>
              <a:rPr lang="en"/>
              <a:t> is the transfer of </a:t>
            </a:r>
            <a:r>
              <a:rPr lang="en" i="1"/>
              <a:t>internal</a:t>
            </a:r>
            <a:r>
              <a:rPr lang="en"/>
              <a:t> energy from one </a:t>
            </a:r>
            <a:r>
              <a:rPr lang="en" i="1"/>
              <a:t>parcel</a:t>
            </a:r>
            <a:r>
              <a:rPr lang="en"/>
              <a:t> of air to another. Heat can therefore change the temperature of air.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a parcel? What are the ways air can be heated? Is cooling different than heating?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What kind of gas is the atmosphere?	</a:t>
            </a:r>
            <a:endParaRPr/>
          </a:p>
        </p:txBody>
      </p:sp>
      <p:sp>
        <p:nvSpPr>
          <p:cNvPr id="238" name="Google Shape;238;p46"/>
          <p:cNvSpPr txBox="1"/>
          <p:nvPr/>
        </p:nvSpPr>
        <p:spPr>
          <a:xfrm>
            <a:off x="434350" y="1097275"/>
            <a:ext cx="7351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</a:rPr>
              <a:t>A: An ideal gas, governed by the “Ideal Gas Law”: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chemeClr val="dk2"/>
                </a:solidFill>
              </a:rPr>
              <a:t>PV = </a:t>
            </a:r>
            <a:r>
              <a:rPr lang="en" sz="1600" i="1" dirty="0" err="1">
                <a:solidFill>
                  <a:schemeClr val="dk2"/>
                </a:solidFill>
              </a:rPr>
              <a:t>nRT</a:t>
            </a:r>
            <a:r>
              <a:rPr lang="en" sz="1600" i="1" dirty="0">
                <a:solidFill>
                  <a:schemeClr val="dk2"/>
                </a:solidFill>
              </a:rPr>
              <a:t> 				</a:t>
            </a:r>
            <a:r>
              <a:rPr lang="en" sz="1600" i="1">
                <a:solidFill>
                  <a:schemeClr val="dk2"/>
                </a:solidFill>
              </a:rPr>
              <a:t>	P </a:t>
            </a:r>
            <a:r>
              <a:rPr lang="en" sz="1600" i="1" dirty="0">
                <a:solidFill>
                  <a:schemeClr val="dk2"/>
                </a:solidFill>
              </a:rPr>
              <a:t>= </a:t>
            </a:r>
            <a:r>
              <a:rPr lang="en" sz="1600" i="1" dirty="0" err="1">
                <a:solidFill>
                  <a:schemeClr val="dk2"/>
                </a:solidFill>
              </a:rPr>
              <a:t>ρR</a:t>
            </a:r>
            <a:r>
              <a:rPr lang="en" sz="1600" i="1" baseline="-25000" dirty="0" err="1">
                <a:solidFill>
                  <a:schemeClr val="dk2"/>
                </a:solidFill>
              </a:rPr>
              <a:t>S</a:t>
            </a:r>
            <a:r>
              <a:rPr lang="en" sz="1600" i="1" dirty="0" err="1">
                <a:solidFill>
                  <a:schemeClr val="dk2"/>
                </a:solidFill>
              </a:rPr>
              <a:t>T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2"/>
                </a:solidFill>
              </a:rPr>
              <a:t>We talked about two of the variables in the Ideal Gas Law: pressure (P) and temperature (T). What about: density (</a:t>
            </a:r>
            <a:r>
              <a:rPr lang="en" sz="1600" dirty="0" err="1">
                <a:solidFill>
                  <a:schemeClr val="dk1"/>
                </a:solidFill>
              </a:rPr>
              <a:t>ρ</a:t>
            </a:r>
            <a:r>
              <a:rPr lang="en" sz="1600" dirty="0">
                <a:solidFill>
                  <a:schemeClr val="dk2"/>
                </a:solidFill>
              </a:rPr>
              <a:t>)?</a:t>
            </a:r>
            <a:br>
              <a:rPr lang="en" sz="1600" dirty="0">
                <a:solidFill>
                  <a:schemeClr val="dk2"/>
                </a:solidFill>
              </a:rPr>
            </a:b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</a:rPr>
              <a:t>When pressure is constant: warmer temperatures mean lower density, cooler temperatures mean higher density.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2"/>
                </a:solidFill>
              </a:rPr>
              <a:t>Meteorologists take this axiom for granted. Examples: “Cool, dense night air”; “Warm air rises, cool air sinks” 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46"/>
          <p:cNvSpPr/>
          <p:nvPr/>
        </p:nvSpPr>
        <p:spPr>
          <a:xfrm>
            <a:off x="2829425" y="1773650"/>
            <a:ext cx="1488900" cy="22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Adiabats</a:t>
            </a:r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If the change that happened to a parcel involved no heating, it is called an </a:t>
            </a:r>
            <a:r>
              <a:rPr lang="en" i="1"/>
              <a:t>adiabatic</a:t>
            </a:r>
            <a:r>
              <a:rPr lang="en"/>
              <a:t> process.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 adiabatic processes, the parcels’ energy is conserved.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Adiabatic processes are very common in the atmosphere. Often it will seem like parcels go to great lengths to stay adiabatic. This includes expanding or contracting to avoid a change in internal energy.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vertical structure of the atmosphere </a:t>
            </a:r>
            <a:endParaRPr/>
          </a:p>
        </p:txBody>
      </p:sp>
      <p:pic>
        <p:nvPicPr>
          <p:cNvPr id="252" name="Google Shape;25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250" y="1170125"/>
            <a:ext cx="625250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8"/>
          <p:cNvSpPr txBox="1"/>
          <p:nvPr/>
        </p:nvSpPr>
        <p:spPr>
          <a:xfrm>
            <a:off x="1376100" y="4624650"/>
            <a:ext cx="73452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Credit: UCAR.edu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vertical structure of the atmosphere</a:t>
            </a:r>
            <a:endParaRPr/>
          </a:p>
        </p:txBody>
      </p:sp>
      <p:sp>
        <p:nvSpPr>
          <p:cNvPr id="259" name="Google Shape;259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If density (at constant pressure) is determined by temperature, how thick is a parcel?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On the whiteboard: atmosphere as a cube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Hydrostatic Law: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/>
              <a:t>dP / dz = - ρg</a:t>
            </a:r>
            <a:endParaRPr i="1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thick is a stack of parcels?</a:t>
            </a:r>
            <a:endParaRPr/>
          </a:p>
        </p:txBody>
      </p:sp>
      <p:sp>
        <p:nvSpPr>
          <p:cNvPr id="265" name="Google Shape;265;p50"/>
          <p:cNvSpPr txBox="1"/>
          <p:nvPr/>
        </p:nvSpPr>
        <p:spPr>
          <a:xfrm>
            <a:off x="244200" y="3682450"/>
            <a:ext cx="8655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The Ideal Gas Law and the Hydrostatic Law are so useful in describing the vertical structure of the atmosphere that meteorologists use height above earths’ surface and pressure interchangeably. </a:t>
            </a:r>
            <a:endParaRPr/>
          </a:p>
        </p:txBody>
      </p:sp>
      <p:pic>
        <p:nvPicPr>
          <p:cNvPr id="266" name="Google Shape;26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50" y="1192675"/>
            <a:ext cx="4807687" cy="2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0"/>
          <p:cNvSpPr txBox="1"/>
          <p:nvPr/>
        </p:nvSpPr>
        <p:spPr>
          <a:xfrm>
            <a:off x="1823138" y="3068050"/>
            <a:ext cx="20979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Credit: NWS Jet Stream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Humidity</a:t>
            </a:r>
            <a:endParaRPr/>
          </a:p>
        </p:txBody>
      </p:sp>
      <p:sp>
        <p:nvSpPr>
          <p:cNvPr id="273" name="Google Shape;273;p51"/>
          <p:cNvSpPr txBox="1"/>
          <p:nvPr/>
        </p:nvSpPr>
        <p:spPr>
          <a:xfrm>
            <a:off x="428625" y="1150525"/>
            <a:ext cx="7345200" cy="3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Units: Pa, Kg/Kg; Symbol: </a:t>
            </a:r>
            <a:r>
              <a:rPr lang="en" sz="1800" i="1">
                <a:solidFill>
                  <a:schemeClr val="dk2"/>
                </a:solidFill>
              </a:rPr>
              <a:t>q</a:t>
            </a:r>
            <a:r>
              <a:rPr lang="en" sz="1800" i="1" baseline="-25000">
                <a:solidFill>
                  <a:schemeClr val="dk2"/>
                </a:solidFill>
              </a:rPr>
              <a:t>v</a:t>
            </a: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What is air made of?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Nitrogen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Oxygen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Argon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Carbon Dioxide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What is its most variable component?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Humidity (the water vapor mixing ratio) measures of the water vapor content in a parcel.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What makes water vapor special?</a:t>
            </a:r>
            <a:endParaRPr/>
          </a:p>
        </p:txBody>
      </p:sp>
      <p:sp>
        <p:nvSpPr>
          <p:cNvPr id="279" name="Google Shape;279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Water is the only component that exists in all three phases (gas, liquid, solid) at the temperatures in earth’s atmosphere.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 decides the phase?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A1: the temperature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A2: amount of water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There is a limit to the amount of water vapor that can be contained in air. This limit is called saturation, and it depends on temperature.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Relative Humidity</a:t>
            </a:r>
            <a:endParaRPr/>
          </a:p>
        </p:txBody>
      </p:sp>
      <p:sp>
        <p:nvSpPr>
          <p:cNvPr id="285" name="Google Shape;285;p53"/>
          <p:cNvSpPr txBox="1"/>
          <p:nvPr/>
        </p:nvSpPr>
        <p:spPr>
          <a:xfrm>
            <a:off x="473750" y="1173075"/>
            <a:ext cx="7345200" cy="3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Units: %; Symbol: </a:t>
            </a:r>
            <a:r>
              <a:rPr lang="en" sz="1800" i="1">
                <a:solidFill>
                  <a:schemeClr val="dk2"/>
                </a:solidFill>
              </a:rPr>
              <a:t>RH</a:t>
            </a:r>
            <a:endParaRPr sz="18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Relative humidity is expressed as the actual humidity divided by the </a:t>
            </a:r>
            <a:r>
              <a:rPr lang="en" sz="1800" i="1">
                <a:solidFill>
                  <a:schemeClr val="dk2"/>
                </a:solidFill>
              </a:rPr>
              <a:t>saturation</a:t>
            </a:r>
            <a:r>
              <a:rPr lang="en" sz="1800">
                <a:solidFill>
                  <a:schemeClr val="dk2"/>
                </a:solidFill>
              </a:rPr>
              <a:t> humidity.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Clausius-Clapeyron Equation: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</a:rPr>
              <a:t>e</a:t>
            </a:r>
            <a:r>
              <a:rPr lang="en" sz="1800" i="1" baseline="-25000">
                <a:solidFill>
                  <a:schemeClr val="dk2"/>
                </a:solidFill>
              </a:rPr>
              <a:t>s</a:t>
            </a:r>
            <a:r>
              <a:rPr lang="en" sz="1800" i="1">
                <a:solidFill>
                  <a:schemeClr val="dk2"/>
                </a:solidFill>
              </a:rPr>
              <a:t>(T) = a×exp( bT / T + c)</a:t>
            </a:r>
            <a:endParaRPr sz="18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How do we experience humidity?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Example: Portland is “humid” in winter according to the relative humidity, so why do you feel so dry inside your home?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Your Instructor</a:t>
            </a:r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Dr. Andrew Martin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Research Assistant Professor, Department of Geography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PhD in Meteorology, Florida State University, 2012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Interests: Weather Forecasting; Clouds; Heavy Precipitation; Climate, Water and Energy; Atmospheric Rivers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3">
            <a:alphaModFix/>
          </a:blip>
          <a:srcRect b="18005"/>
          <a:stretch/>
        </p:blipFill>
        <p:spPr>
          <a:xfrm>
            <a:off x="6705403" y="116975"/>
            <a:ext cx="2319097" cy="25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400" y="2699100"/>
            <a:ext cx="3764100" cy="23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5260400" y="4701325"/>
            <a:ext cx="16365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Credit: NASA.gov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Dewpoint and Heat Index</a:t>
            </a:r>
            <a:endParaRPr/>
          </a:p>
        </p:txBody>
      </p:sp>
      <p:sp>
        <p:nvSpPr>
          <p:cNvPr id="291" name="Google Shape;291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Dewpoint temperature</a:t>
            </a:r>
            <a:r>
              <a:rPr lang="en"/>
              <a:t>: The temperature that air must be cooled to at constant humidity for saturation to occur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condensation on a glass of cold water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Index: Your skin cools itself by evaporation of sweat. If the air is close to saturation, how well does this work?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800" y="248375"/>
            <a:ext cx="7354299" cy="46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Is humid air more or less dense than dry air?</a:t>
            </a:r>
            <a:endParaRPr/>
          </a:p>
        </p:txBody>
      </p:sp>
      <p:sp>
        <p:nvSpPr>
          <p:cNvPr id="298" name="Google Shape;298;p55"/>
          <p:cNvSpPr txBox="1"/>
          <p:nvPr/>
        </p:nvSpPr>
        <p:spPr>
          <a:xfrm>
            <a:off x="428625" y="1398675"/>
            <a:ext cx="7345200" cy="3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A: less dense. Humid air has more water vapor and less nitrogen. Nitrogen molecules weigh more than water molecules.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How does this modify our model of the thickness of the atmosphere?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13716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chemeClr val="dk2"/>
                </a:solidFill>
              </a:rPr>
              <a:t>T</a:t>
            </a:r>
            <a:r>
              <a:rPr lang="en" sz="1800" i="1" baseline="-25000">
                <a:solidFill>
                  <a:schemeClr val="dk2"/>
                </a:solidFill>
              </a:rPr>
              <a:t>v</a:t>
            </a:r>
            <a:r>
              <a:rPr lang="en" sz="1800" i="1">
                <a:solidFill>
                  <a:schemeClr val="dk2"/>
                </a:solidFill>
              </a:rPr>
              <a:t> = (1 + 0.061q</a:t>
            </a:r>
            <a:r>
              <a:rPr lang="en" sz="1800" i="1" baseline="-25000">
                <a:solidFill>
                  <a:schemeClr val="dk2"/>
                </a:solidFill>
              </a:rPr>
              <a:t>v </a:t>
            </a:r>
            <a:r>
              <a:rPr lang="en" sz="1800" i="1">
                <a:solidFill>
                  <a:schemeClr val="dk2"/>
                </a:solidFill>
              </a:rPr>
              <a:t>)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 sz="1800" i="1">
                <a:solidFill>
                  <a:schemeClr val="dk2"/>
                </a:solidFill>
              </a:rPr>
              <a:t>Virtual Temperature</a:t>
            </a:r>
            <a:endParaRPr sz="18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For many uses, we can substitute </a:t>
            </a:r>
            <a:r>
              <a:rPr lang="en" sz="1800" i="1">
                <a:solidFill>
                  <a:schemeClr val="dk2"/>
                </a:solidFill>
              </a:rPr>
              <a:t>T</a:t>
            </a:r>
            <a:r>
              <a:rPr lang="en" sz="1800" i="1" baseline="-25000">
                <a:solidFill>
                  <a:schemeClr val="dk2"/>
                </a:solidFill>
              </a:rPr>
              <a:t>v</a:t>
            </a:r>
            <a:r>
              <a:rPr lang="en" sz="1800">
                <a:solidFill>
                  <a:schemeClr val="dk2"/>
                </a:solidFill>
              </a:rPr>
              <a:t> for </a:t>
            </a:r>
            <a:r>
              <a:rPr lang="en" sz="1800" i="1">
                <a:solidFill>
                  <a:schemeClr val="dk2"/>
                </a:solidFill>
              </a:rPr>
              <a:t>T</a:t>
            </a:r>
            <a:r>
              <a:rPr lang="en" sz="1800">
                <a:solidFill>
                  <a:schemeClr val="dk2"/>
                </a:solidFill>
              </a:rPr>
              <a:t>  if we want to account for the impact of humidity on density.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Wind</a:t>
            </a:r>
            <a:endParaRPr/>
          </a:p>
        </p:txBody>
      </p:sp>
      <p:sp>
        <p:nvSpPr>
          <p:cNvPr id="310" name="Google Shape;310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r="-1339"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Wind Direction</a:t>
            </a:r>
            <a:endParaRPr/>
          </a:p>
        </p:txBody>
      </p:sp>
      <p:sp>
        <p:nvSpPr>
          <p:cNvPr id="316" name="Google Shape;316;p58"/>
          <p:cNvSpPr txBox="1">
            <a:spLocks noGrp="1"/>
          </p:cNvSpPr>
          <p:nvPr>
            <p:ph type="body" idx="1"/>
          </p:nvPr>
        </p:nvSpPr>
        <p:spPr>
          <a:xfrm>
            <a:off x="256275" y="1912625"/>
            <a:ext cx="8520600" cy="3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 direction suggests coordinates. What coordinates do meteorologists use?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atmosphere is three-dimensional, but it sits on the surface of the earth.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Two coordinates are required to describe motion relative to the earth’s surface. The third describes vertical motion.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We will discuss the horizontal (parallel to the earth’s surface) wind a lot. We will discuss the vertical component of wind less (though it is VERY important).</a:t>
            </a:r>
            <a:endParaRPr/>
          </a:p>
        </p:txBody>
      </p:sp>
      <p:pic>
        <p:nvPicPr>
          <p:cNvPr id="317" name="Google Shape;31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250" y="76200"/>
            <a:ext cx="2640338" cy="17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Earth coordinates and the wind-barb</a:t>
            </a:r>
            <a:endParaRPr/>
          </a:p>
        </p:txBody>
      </p:sp>
      <p:pic>
        <p:nvPicPr>
          <p:cNvPr id="323" name="Google Shape;32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100" y="1170125"/>
            <a:ext cx="3133127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 Journal Assignment</a:t>
            </a:r>
            <a:endParaRPr/>
          </a:p>
        </p:txBody>
      </p:sp>
      <p:sp>
        <p:nvSpPr>
          <p:cNvPr id="388" name="Google Shape;388;p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Keep track of the weather (Temperature and Precipitation) for a US city every day for the month of July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an analysis of the July weather in context of the expected climate for your city, identifying any severe weather events that occurred.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10% of grade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D2L for List of Cities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on Your Own</a:t>
            </a:r>
            <a:endParaRPr/>
          </a:p>
        </p:txBody>
      </p:sp>
      <p:sp>
        <p:nvSpPr>
          <p:cNvPr id="394" name="Google Shape;394;p69"/>
          <p:cNvSpPr txBox="1"/>
          <p:nvPr/>
        </p:nvSpPr>
        <p:spPr>
          <a:xfrm>
            <a:off x="411475" y="1531625"/>
            <a:ext cx="73518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Jet Stream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https://www.weather.gov/jetstream/matrix</a:t>
            </a:r>
            <a:r>
              <a:rPr lang="en" sz="1800"/>
              <a:t>, Chapters: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‘The Atmosphere’ / Sections 1-4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‘Clouds’ / Sections 1-2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‘The Upper Air’ / Sections 1,2,4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Sign up for MetEd: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https://www.meted.ucar.edu/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Survey</a:t>
            </a:r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is the highest level math class you have had?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would you define “weather” in your own words?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makes weather severe (in your own words)?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1600"/>
              </a:spcAft>
              <a:buSzPts val="2400"/>
              <a:buAutoNum type="arabicPeriod"/>
            </a:pPr>
            <a:r>
              <a:rPr lang="en" sz="2400"/>
              <a:t>Describe a severe weather event that has impacted you, your family or your community. 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“Severe Weather?”</a:t>
            </a:r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A: Any weather event that is </a:t>
            </a:r>
            <a:r>
              <a:rPr lang="en" i="1"/>
              <a:t>destructive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 this an objective definition? Destructive </a:t>
            </a:r>
            <a:r>
              <a:rPr lang="en" i="1"/>
              <a:t>to what</a:t>
            </a:r>
            <a:r>
              <a:rPr lang="en"/>
              <a:t>? </a:t>
            </a:r>
            <a:r>
              <a:rPr lang="en" i="1"/>
              <a:t>to whom?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By contrast, what is “Extreme Weather?”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7" name="Google Shape;127;p29"/>
          <p:cNvSpPr txBox="1"/>
          <p:nvPr/>
        </p:nvSpPr>
        <p:spPr>
          <a:xfrm>
            <a:off x="311700" y="2610475"/>
            <a:ext cx="73425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A: A weather event whose value is the highest or lowest in a given period of record.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If the period of record is defined, this is objective. What do these definitions mean for Severe Weather and Extreme Weather in the context of climate change?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types of Severe Weather?</a:t>
            </a:r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Severe Convective Weather (Unit 1: June 24 - July 10)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Thunderstorms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Tornadoes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Damaging wind and hail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Lightning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Extratropical Large-scale Severe Weather (Unit 2: July 15 - July 29)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Extreme cold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Atmospheric rivers with heavy rain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Extreme heat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Tropical Severe Weather (Unit 3: July 31 - Aug 7)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Tropical Cyclones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Severe Weather of Monsoons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expect from this class?</a:t>
            </a:r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Objectives and Skills from Syllabus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expect from this class?</a:t>
            </a:r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Wx Discussion (30 mins.) → Break (10 mins.) → Lecture 1 (40 mins.) → Break (10 mins.) → Lecture 2 and Announcements (40 mins.)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be expected of you?</a:t>
            </a:r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 syllabus re: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Grading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Assignments, Skills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Conduct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1672</Words>
  <Application>Microsoft Macintosh PowerPoint</Application>
  <PresentationFormat>On-screen Show (16:9)</PresentationFormat>
  <Paragraphs>215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Simple Light</vt:lpstr>
      <vt:lpstr>Simple Light</vt:lpstr>
      <vt:lpstr>GEOG 314U: Severe Weather Lectures 1-3: June 22, 2020</vt:lpstr>
      <vt:lpstr>Lecture 1:  Introduction to Severe Weather</vt:lpstr>
      <vt:lpstr>Meet Your Instructor</vt:lpstr>
      <vt:lpstr>Class Survey</vt:lpstr>
      <vt:lpstr>What is “Severe Weather?”</vt:lpstr>
      <vt:lpstr>What are some types of Severe Weather?</vt:lpstr>
      <vt:lpstr>What can you expect from this class?</vt:lpstr>
      <vt:lpstr>What can you expect from this class?</vt:lpstr>
      <vt:lpstr>What will be expected of you?</vt:lpstr>
      <vt:lpstr>Other Syllabus Items</vt:lpstr>
      <vt:lpstr>Schedule for June 24 </vt:lpstr>
      <vt:lpstr>Meteorology is about communities</vt:lpstr>
      <vt:lpstr>What is not Meteorology? </vt:lpstr>
      <vt:lpstr>What is not Meteorology?</vt:lpstr>
      <vt:lpstr>Lecture 2:  How to think like a Meteorologist</vt:lpstr>
      <vt:lpstr>The Process of Analysis</vt:lpstr>
      <vt:lpstr>The Process of Forecasting</vt:lpstr>
      <vt:lpstr>How to Describe and Measure and Forecast the Atmosphere</vt:lpstr>
      <vt:lpstr>Pressure</vt:lpstr>
      <vt:lpstr>Can we see the effect of atmospheric weight on pressure?</vt:lpstr>
      <vt:lpstr>Temperature</vt:lpstr>
      <vt:lpstr>What kind of gas is the atmosphere? </vt:lpstr>
      <vt:lpstr>Adiabats</vt:lpstr>
      <vt:lpstr>The vertical structure of the atmosphere </vt:lpstr>
      <vt:lpstr>The vertical structure of the atmosphere</vt:lpstr>
      <vt:lpstr>How thick is a stack of parcels?</vt:lpstr>
      <vt:lpstr>Humidity</vt:lpstr>
      <vt:lpstr>What makes water vapor special?</vt:lpstr>
      <vt:lpstr>Relative Humidity</vt:lpstr>
      <vt:lpstr>Dewpoint and Heat Index</vt:lpstr>
      <vt:lpstr>Is humid air more or less dense than dry air?</vt:lpstr>
      <vt:lpstr>Wind</vt:lpstr>
      <vt:lpstr>Wind Direction</vt:lpstr>
      <vt:lpstr>Earth coordinates and the wind-barb</vt:lpstr>
      <vt:lpstr>Weather Journal Assignment</vt:lpstr>
      <vt:lpstr>Learning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 314U: Severe Weather Lectures 1-3: June 24, 2019</dc:title>
  <cp:lastModifiedBy>Microsoft Office User</cp:lastModifiedBy>
  <cp:revision>2</cp:revision>
  <dcterms:modified xsi:type="dcterms:W3CDTF">2020-06-13T17:57:42Z</dcterms:modified>
</cp:coreProperties>
</file>