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94" r:id="rId4"/>
    <p:sldId id="290" r:id="rId5"/>
    <p:sldId id="291" r:id="rId6"/>
    <p:sldId id="258" r:id="rId7"/>
    <p:sldId id="259" r:id="rId8"/>
    <p:sldId id="261" r:id="rId9"/>
    <p:sldId id="262" r:id="rId10"/>
    <p:sldId id="268" r:id="rId11"/>
    <p:sldId id="269" r:id="rId12"/>
    <p:sldId id="280" r:id="rId13"/>
    <p:sldId id="275" r:id="rId14"/>
    <p:sldId id="273" r:id="rId15"/>
    <p:sldId id="274" r:id="rId16"/>
    <p:sldId id="295" r:id="rId17"/>
    <p:sldId id="293" r:id="rId18"/>
    <p:sldId id="281" r:id="rId19"/>
    <p:sldId id="289" r:id="rId20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artin" initials="AM" lastIdx="4" clrIdx="0">
    <p:extLst>
      <p:ext uri="{19B8F6BF-5375-455C-9EA6-DF929625EA0E}">
        <p15:presenceInfo xmlns:p15="http://schemas.microsoft.com/office/powerpoint/2012/main" userId="0772dba12ec277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53D"/>
    <a:srgbClr val="6D8C3A"/>
    <a:srgbClr val="658C3F"/>
    <a:srgbClr val="447327"/>
    <a:srgbClr val="75C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16"/>
    <p:restoredTop sz="94764"/>
  </p:normalViewPr>
  <p:slideViewPr>
    <p:cSldViewPr snapToGrid="0" snapToObjects="1">
      <p:cViewPr varScale="1">
        <p:scale>
          <a:sx n="99" d="100"/>
          <a:sy n="99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EBF22-F4F6-DC4B-B235-D7E2722D13C7}" type="datetimeFigureOut">
              <a:rPr lang="en-US" smtClean="0"/>
              <a:t>7/1/19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A0B96-AD7B-8E4A-8442-344FE420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" y="57231"/>
            <a:ext cx="3438592" cy="6858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>
            <a:normAutofit/>
          </a:bodyPr>
          <a:lstStyle>
            <a:lvl1pPr algn="ctr">
              <a:defRPr sz="4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imes New Roman" charset="0"/>
                <a:ea typeface="Times New Roman" charset="0"/>
                <a:cs typeface="Times New Roman" charset="0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0A8A7B4E-B5F4-F14C-BCC5-714FC4E9E4BE}" type="datetime1">
              <a:rPr lang="en-US" smtClean="0"/>
              <a:t>7/1/19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E4DA-7128-CB42-8355-EA8644C51E50}" type="datetime1">
              <a:rPr lang="en-US" smtClean="0"/>
              <a:t>7/1/19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FFC5-C6D0-F244-90A1-FB100F7E083C}" type="datetime1">
              <a:rPr lang="en-US" smtClean="0"/>
              <a:t>7/1/19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28600" y="7132320"/>
            <a:ext cx="9601200" cy="54864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9" y="7189577"/>
            <a:ext cx="2185416" cy="43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143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5356804"/>
          </a:xfrm>
          <a:solidFill>
            <a:schemeClr val="bg1"/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BD72-8B37-D644-922C-8AEC57C4ECBF}" type="datetime1">
              <a:rPr lang="en-US" smtClean="0"/>
              <a:t>7/1/19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2E7C-9A7C-F64C-B58B-87D7A5CE2D0F}" type="datetime1">
              <a:rPr lang="en-US" smtClean="0"/>
              <a:t>7/1/19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E88-A763-E249-90CD-1D2AC7162142}" type="datetime1">
              <a:rPr lang="en-US" smtClean="0"/>
              <a:t>7/1/19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3A95D-E6ED-7444-BDD9-38D5FE1A00F4}" type="datetime1">
              <a:rPr lang="en-US" smtClean="0"/>
              <a:t>7/1/19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8144-6A1A-F241-BD52-EE7634575617}" type="datetime1">
              <a:rPr lang="en-US" smtClean="0"/>
              <a:t>7/1/19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F97B-EB83-1044-A864-AD30AB6D4105}" type="datetime1">
              <a:rPr lang="en-US" smtClean="0"/>
              <a:t>7/1/19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62B3-0E88-984C-BB63-0A2C0B62F5E7}" type="datetime1">
              <a:rPr lang="en-US" smtClean="0"/>
              <a:t>7/1/19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CE9E3-302B-414D-B735-1F8A48335C25}" type="datetime1">
              <a:rPr lang="en-US" smtClean="0"/>
              <a:t>7/1/19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A. Martin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SUPRECIP and </a:t>
            </a:r>
            <a:r>
              <a:rPr lang="en-US" sz="3600" dirty="0" err="1"/>
              <a:t>CalWater</a:t>
            </a:r>
            <a:r>
              <a:rPr lang="en-US" sz="3600" dirty="0"/>
              <a:t>: Field Studies to Investigate the Roles Aerosols Play in Atmospheric River Clouds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AR Colloquium Summer School</a:t>
            </a:r>
          </a:p>
          <a:p>
            <a:r>
              <a:rPr lang="en-US" dirty="0"/>
              <a:t>La Jolla, CA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12571-3230-8B4E-B289-156B2DAB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BB506-6C6D-524B-A415-E3CF0D5A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F90-CF4F-7C46-8CC7-79BD27BCB601}" type="datetime1">
              <a:rPr lang="en-US" smtClean="0"/>
              <a:t>7/1/19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65CF-6B0B-A74E-A711-3948CA1B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1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4B5E-B64C-6A46-A8EF-A91A866D2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Locations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3AFA5DA-9A45-1841-8D11-CAF820EC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" y="1698523"/>
            <a:ext cx="4267200" cy="472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74C7C-61E4-D145-A4DC-14A35EF72EFC}"/>
              </a:ext>
            </a:extLst>
          </p:cNvPr>
          <p:cNvSpPr txBox="1"/>
          <p:nvPr/>
        </p:nvSpPr>
        <p:spPr>
          <a:xfrm>
            <a:off x="5149963" y="1791856"/>
            <a:ext cx="39984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Bodega Bay, CA (BBY): Meters from breaking waves. Annual precipitation ~ 900 mm. 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Cazadero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(CZC): At the top of  ~ 500m mountain, 30 km inland. Annual precipitation ~ 1500 mm.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 vertically profiling radars operated by NOAA at these sites comprise an “Atmospheric River Observatory” (ARO).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ARs, CZC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rainrates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typically 2-3 times that of BBY because of orographic lift.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73B9C-2537-3841-B9DE-D9DDF562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EA05F-2BCA-1D46-9C8B-974E284D1AF5}"/>
              </a:ext>
            </a:extLst>
          </p:cNvPr>
          <p:cNvSpPr txBox="1"/>
          <p:nvPr/>
        </p:nvSpPr>
        <p:spPr>
          <a:xfrm>
            <a:off x="3123446" y="5178582"/>
            <a:ext cx="1837362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Coplen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(2008 -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5F892-DBCF-7C40-AE1B-0CF5A505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5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50A568E-2C5C-DD41-BF17-9A54D9D24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758" y="2679818"/>
            <a:ext cx="3890231" cy="218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6C4AA-4DF9-0849-8937-BE8BAF59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F6C84-E967-924E-B6C6-23B41191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32" y="1923408"/>
            <a:ext cx="3267007" cy="1837691"/>
          </a:xfrm>
          <a:prstGeom prst="rect">
            <a:avLst/>
          </a:prstGeom>
        </p:spPr>
      </p:pic>
      <p:pic>
        <p:nvPicPr>
          <p:cNvPr id="7" name="Picture 6" descr="P1300470.JPG">
            <a:extLst>
              <a:ext uri="{FF2B5EF4-FFF2-40B4-BE49-F238E27FC236}">
                <a16:creationId xmlns:a16="http://schemas.microsoft.com/office/drawing/2014/main" id="{425D05EC-1A01-B64F-964D-C4576DD63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3" r="42450" b="13276"/>
          <a:stretch/>
        </p:blipFill>
        <p:spPr>
          <a:xfrm>
            <a:off x="1683448" y="4083418"/>
            <a:ext cx="1876291" cy="1590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341E6-B28B-9842-9931-7A8791D1E669}"/>
              </a:ext>
            </a:extLst>
          </p:cNvPr>
          <p:cNvSpPr txBox="1"/>
          <p:nvPr/>
        </p:nvSpPr>
        <p:spPr>
          <a:xfrm>
            <a:off x="1655130" y="3122714"/>
            <a:ext cx="188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Hourly profiles of wind and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57283-ED48-1942-89A9-6D6C59943A9E}"/>
              </a:ext>
            </a:extLst>
          </p:cNvPr>
          <p:cNvSpPr txBox="1"/>
          <p:nvPr/>
        </p:nvSpPr>
        <p:spPr>
          <a:xfrm>
            <a:off x="4989758" y="4560296"/>
            <a:ext cx="2428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Hourly Rain 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Samples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4CD07-B26C-BF46-8D5B-0C0C1C58BB46}"/>
              </a:ext>
            </a:extLst>
          </p:cNvPr>
          <p:cNvSpPr txBox="1"/>
          <p:nvPr/>
        </p:nvSpPr>
        <p:spPr>
          <a:xfrm>
            <a:off x="1652432" y="531259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Profiling Radar</a:t>
            </a:r>
          </a:p>
        </p:txBody>
      </p:sp>
      <p:pic>
        <p:nvPicPr>
          <p:cNvPr id="12" name="Picture 11" descr="P1300471.jpg">
            <a:extLst>
              <a:ext uri="{FF2B5EF4-FFF2-40B4-BE49-F238E27FC236}">
                <a16:creationId xmlns:a16="http://schemas.microsoft.com/office/drawing/2014/main" id="{4D7FD91B-864F-7F4E-ABAD-A87AFB5EC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 r="15839" b="8429"/>
          <a:stretch/>
        </p:blipFill>
        <p:spPr>
          <a:xfrm>
            <a:off x="3630058" y="4083418"/>
            <a:ext cx="1289381" cy="1577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CBC09-C7BC-4C49-B817-49FD7F608B78}"/>
              </a:ext>
            </a:extLst>
          </p:cNvPr>
          <p:cNvSpPr txBox="1"/>
          <p:nvPr/>
        </p:nvSpPr>
        <p:spPr>
          <a:xfrm>
            <a:off x="3630058" y="4337644"/>
            <a:ext cx="1227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Surface Weather</a:t>
            </a:r>
          </a:p>
          <a:p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Raindrop Sizes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9CB64-440F-9741-ABAD-6D658F11FFFB}"/>
              </a:ext>
            </a:extLst>
          </p:cNvPr>
          <p:cNvSpPr txBox="1"/>
          <p:nvPr/>
        </p:nvSpPr>
        <p:spPr>
          <a:xfrm rot="16200000">
            <a:off x="471769" y="2611420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Coast: BBY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842C4-1D40-9B4F-A0BB-11A8AD084394}"/>
              </a:ext>
            </a:extLst>
          </p:cNvPr>
          <p:cNvSpPr txBox="1"/>
          <p:nvPr/>
        </p:nvSpPr>
        <p:spPr>
          <a:xfrm rot="16200000">
            <a:off x="231781" y="4647665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Mountain: CZC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8BA47-61B7-4544-8DEB-27A62CE2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876DC-C852-E640-B61B-FD1055B2559B}"/>
              </a:ext>
            </a:extLst>
          </p:cNvPr>
          <p:cNvSpPr txBox="1"/>
          <p:nvPr/>
        </p:nvSpPr>
        <p:spPr>
          <a:xfrm>
            <a:off x="6065822" y="2218153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6988D-9487-D64F-84F8-9963A5BAD2A6}"/>
              </a:ext>
            </a:extLst>
          </p:cNvPr>
          <p:cNvSpPr txBox="1"/>
          <p:nvPr/>
        </p:nvSpPr>
        <p:spPr>
          <a:xfrm>
            <a:off x="1683448" y="5948663"/>
            <a:ext cx="71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measurements were collected hourly during a Moderate AR that travelled across the ARO during March 5/6, 2016.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D2BE017-CA48-7043-96AA-14BFB757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3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A1F9-3136-F34D-A6FC-5DFC0797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69930-FF5A-BF40-B05D-0DEDA8B7A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42" y="1723140"/>
            <a:ext cx="3625036" cy="1946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CF8DE-79B0-184A-BF48-EFBE4D3EE12A}"/>
              </a:ext>
            </a:extLst>
          </p:cNvPr>
          <p:cNvSpPr txBox="1"/>
          <p:nvPr/>
        </p:nvSpPr>
        <p:spPr>
          <a:xfrm>
            <a:off x="4925537" y="1722019"/>
            <a:ext cx="19360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Ice Spectrometer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the number of heterogeneous freezing events that occur as a liquid sample is slowly cooled.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81D4E-EF48-B448-9E9F-6263A6AF58DB}"/>
              </a:ext>
            </a:extLst>
          </p:cNvPr>
          <p:cNvSpPr txBox="1"/>
          <p:nvPr/>
        </p:nvSpPr>
        <p:spPr>
          <a:xfrm rot="16200000">
            <a:off x="341522" y="2465588"/>
            <a:ext cx="154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AA96E-0650-2745-8DCA-44631EA9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52" y="3967315"/>
            <a:ext cx="4622800" cy="2600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4FE8E-1D75-8440-8D9C-0544FB5B5B5B}"/>
              </a:ext>
            </a:extLst>
          </p:cNvPr>
          <p:cNvSpPr txBox="1"/>
          <p:nvPr/>
        </p:nvSpPr>
        <p:spPr>
          <a:xfrm>
            <a:off x="6447673" y="3958682"/>
            <a:ext cx="3244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Gatos Research Triple Water Isotope Analyzer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 measurement of δ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δ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Off-site measurement of δ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δ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4B813-1486-124A-8AC5-3D9BCB3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5E0AF-2C03-9F48-BB60-6BA2FAFFB779}"/>
              </a:ext>
            </a:extLst>
          </p:cNvPr>
          <p:cNvSpPr txBox="1"/>
          <p:nvPr/>
        </p:nvSpPr>
        <p:spPr>
          <a:xfrm rot="16200000">
            <a:off x="-389063" y="5036644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and In-Situ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927C84D-5695-9143-BCCA-0E4B55A7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8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7414-EBBD-AF4A-BC07-890EA94A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Questions Driving INP</a:t>
            </a:r>
            <a:r>
              <a:rPr lang="en-US" sz="4000" baseline="-25000" dirty="0"/>
              <a:t>-10</a:t>
            </a:r>
            <a:r>
              <a:rPr lang="en-US" sz="4000" dirty="0"/>
              <a:t>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E4105-F12C-0D49-98F0-DCF4D5564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dominant sources of INP</a:t>
            </a:r>
            <a:r>
              <a:rPr lang="en-US" baseline="-25000" dirty="0"/>
              <a:t>-10</a:t>
            </a:r>
            <a:r>
              <a:rPr lang="en-US" dirty="0"/>
              <a:t> in the AR? Can the differential between the two sites lend any insight?</a:t>
            </a:r>
          </a:p>
          <a:p>
            <a:endParaRPr lang="en-US" dirty="0"/>
          </a:p>
          <a:p>
            <a:r>
              <a:rPr lang="en-US" dirty="0"/>
              <a:t>Do INP</a:t>
            </a:r>
            <a:r>
              <a:rPr lang="en-US" baseline="-25000" dirty="0"/>
              <a:t>-10</a:t>
            </a:r>
            <a:r>
              <a:rPr lang="en-US" dirty="0"/>
              <a:t> impact cloud properties in manner that may lead to precipitation impacts?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F5C4A-72ED-3F47-9A67-8A441C0C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AAB6E-E599-8B4E-967E-FDA4EF4B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24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8778-ABFA-B645-BC01-947C94D3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Freezing Temperature Spectra Show a Different Source of INP</a:t>
            </a:r>
            <a:r>
              <a:rPr lang="en-US" sz="4000" baseline="-25000" dirty="0"/>
              <a:t>-10</a:t>
            </a:r>
            <a:r>
              <a:rPr lang="en-US" sz="4000" dirty="0"/>
              <a:t> at each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F1EE7-6D7A-4843-AA6C-1388DE03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8" y="1841563"/>
            <a:ext cx="6090840" cy="5144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BA694-DD5E-9441-A404-117EC0206F64}"/>
              </a:ext>
            </a:extLst>
          </p:cNvPr>
          <p:cNvSpPr txBox="1"/>
          <p:nvPr/>
        </p:nvSpPr>
        <p:spPr>
          <a:xfrm>
            <a:off x="3529545" y="1681778"/>
            <a:ext cx="136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BBY / Unheated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9C53C-5996-C14F-9660-529205CF7826}"/>
              </a:ext>
            </a:extLst>
          </p:cNvPr>
          <p:cNvSpPr txBox="1"/>
          <p:nvPr/>
        </p:nvSpPr>
        <p:spPr>
          <a:xfrm>
            <a:off x="3564544" y="4265074"/>
            <a:ext cx="116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BBY / Heated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27141-0DF9-4840-A022-2962E1E6420D}"/>
              </a:ext>
            </a:extLst>
          </p:cNvPr>
          <p:cNvSpPr txBox="1"/>
          <p:nvPr/>
        </p:nvSpPr>
        <p:spPr>
          <a:xfrm>
            <a:off x="6205414" y="1687674"/>
            <a:ext cx="1346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CZC / Unheated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20EB-E23B-E64A-8E0A-AB50EB759A20}"/>
              </a:ext>
            </a:extLst>
          </p:cNvPr>
          <p:cNvSpPr txBox="1"/>
          <p:nvPr/>
        </p:nvSpPr>
        <p:spPr>
          <a:xfrm>
            <a:off x="6207078" y="4265074"/>
            <a:ext cx="11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CZC / Heated</a:t>
            </a:r>
            <a:endParaRPr lang="en-US" sz="1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23D5F-152C-4B4D-8B2D-CDB8966E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2C2AD-CC99-0E49-A9C7-E3852FDEAEBD}"/>
              </a:ext>
            </a:extLst>
          </p:cNvPr>
          <p:cNvSpPr txBox="1"/>
          <p:nvPr/>
        </p:nvSpPr>
        <p:spPr>
          <a:xfrm>
            <a:off x="492340" y="1681778"/>
            <a:ext cx="2613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fewer INP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found in BBY precipitation.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Freezing spectra and heat treatment indicate differing sources of INP at each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airmass modeling suggests that the dominant INP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 for CZC is local, whereas occasional INP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BBY are transported from far away.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47453-9695-6946-A430-3DD40C9DD6DE}"/>
              </a:ext>
            </a:extLst>
          </p:cNvPr>
          <p:cNvSpPr txBox="1"/>
          <p:nvPr/>
        </p:nvSpPr>
        <p:spPr>
          <a:xfrm>
            <a:off x="1448556" y="6402655"/>
            <a:ext cx="200986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 –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Chem. Phys.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83C0C6-5495-374D-91C1-CB83E5AF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B1E2-0256-224E-BC65-97E5C618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Numerous INP</a:t>
            </a:r>
            <a:r>
              <a:rPr lang="en-US" baseline="-25000" dirty="0"/>
              <a:t>-10</a:t>
            </a:r>
            <a:r>
              <a:rPr lang="en-US" dirty="0"/>
              <a:t> at CZC Differentially Impact Clouds There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1A9F9-D726-764E-A3B0-30C5B6EC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679368"/>
            <a:ext cx="6524097" cy="2523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5402A-F002-0841-808C-EDBD673D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30" y="4325166"/>
            <a:ext cx="8675370" cy="26101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FF73B-B0CA-CF41-B36F-B9D5D44F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EA76D-61BF-104B-9C0A-13F0A3A780BA}"/>
              </a:ext>
            </a:extLst>
          </p:cNvPr>
          <p:cNvSpPr txBox="1"/>
          <p:nvPr/>
        </p:nvSpPr>
        <p:spPr>
          <a:xfrm>
            <a:off x="7441950" y="5877554"/>
            <a:ext cx="200986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 –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Chem. Phys.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2795D-5C7C-FE4C-95A8-7D3CC2A1D195}"/>
              </a:ext>
            </a:extLst>
          </p:cNvPr>
          <p:cNvSpPr txBox="1"/>
          <p:nvPr/>
        </p:nvSpPr>
        <p:spPr>
          <a:xfrm>
            <a:off x="7266594" y="1795462"/>
            <a:ext cx="2100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beam blockage by coastal mountains was used to constrain temperature of sensed hydrometeors to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 °C &lt; T &lt; 0 °C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these temperatures, frozen hydrometeors are more likely over CZC with 99% confidence.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C6CF2-32F2-2348-897A-D4173CC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92B9-E829-7A47-BF88-CB372F8A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Might Stable Isotopes Fit?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5BE89-A95F-AB4B-930A-3EACDB56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046D2-769C-1E49-81F9-8683A3E3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81750-16E1-6A46-9BB3-338310B8BF54}"/>
              </a:ext>
            </a:extLst>
          </p:cNvPr>
          <p:cNvSpPr txBox="1"/>
          <p:nvPr/>
        </p:nvSpPr>
        <p:spPr>
          <a:xfrm>
            <a:off x="6726556" y="1704975"/>
            <a:ext cx="26403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measurements showed that the amount of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depleted from snowfall was inversely proportional to the INP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concentration.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repeatable, this suggests coordination between the atmospheric transport patterns of both INP and water vapor and precipitating clouds.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FD7E0-AA79-2F47-A221-E6AAB526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704975"/>
            <a:ext cx="5880100" cy="407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4FD9BA-FC5F-FA45-9B51-97185CA55EB4}"/>
              </a:ext>
            </a:extLst>
          </p:cNvPr>
          <p:cNvSpPr txBox="1"/>
          <p:nvPr/>
        </p:nvSpPr>
        <p:spPr>
          <a:xfrm>
            <a:off x="814388" y="6072188"/>
            <a:ext cx="575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Stopelli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“Ice Nucleation Activating Clouds are Efficiently Removed by Precipitation”</a:t>
            </a:r>
          </a:p>
        </p:txBody>
      </p:sp>
    </p:spTree>
    <p:extLst>
      <p:ext uri="{BB962C8B-B14F-4D97-AF65-F5344CB8AC3E}">
        <p14:creationId xmlns:p14="http://schemas.microsoft.com/office/powerpoint/2010/main" val="1255455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92B9-E829-7A47-BF88-CB372F8A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ARs are a Candidate for Such Coordination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5BE89-A95F-AB4B-930A-3EACDB56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046D2-769C-1E49-81F9-8683A3E3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F403D-5CDA-ED41-81BA-26E71D88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556809"/>
            <a:ext cx="8506579" cy="51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1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DE0A-49D2-ED43-BE28-03D1B1E5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31E05-2CD4-E741-BC23-0882DA7D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Hourly INP</a:t>
            </a:r>
            <a:r>
              <a:rPr lang="en-US" sz="2400" baseline="-25000" dirty="0"/>
              <a:t>-10</a:t>
            </a:r>
            <a:r>
              <a:rPr lang="en-US" sz="2400" dirty="0"/>
              <a:t>, δ</a:t>
            </a:r>
            <a:r>
              <a:rPr lang="en-US" sz="2400" baseline="30000" dirty="0"/>
              <a:t>18</a:t>
            </a:r>
            <a:r>
              <a:rPr lang="en-US" sz="2400" dirty="0"/>
              <a:t>O and δ</a:t>
            </a:r>
            <a:r>
              <a:rPr lang="en-US" sz="2400" baseline="30000" dirty="0"/>
              <a:t>2</a:t>
            </a:r>
            <a:r>
              <a:rPr lang="en-US" sz="2400" dirty="0"/>
              <a:t>H in AR rainfall and water vapor were used, along with meteorological data, to investigate cloud physical processes.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 strong source of biogenic INP</a:t>
            </a:r>
            <a:r>
              <a:rPr lang="en-US" sz="2400" baseline="-25000" dirty="0"/>
              <a:t>-10</a:t>
            </a:r>
            <a:r>
              <a:rPr lang="en-US" sz="2400" dirty="0"/>
              <a:t> was identified at the mountain site. </a:t>
            </a:r>
            <a:r>
              <a:rPr lang="en-US" sz="2400" dirty="0" err="1"/>
              <a:t>Lagrangian</a:t>
            </a:r>
            <a:r>
              <a:rPr lang="en-US" sz="2400" dirty="0"/>
              <a:t> modelling and the timeseries of INP</a:t>
            </a:r>
            <a:r>
              <a:rPr lang="en-US" sz="2400" baseline="-25000" dirty="0"/>
              <a:t>-10</a:t>
            </a:r>
            <a:r>
              <a:rPr lang="en-US" sz="2400" dirty="0"/>
              <a:t> at the coastal site revealed that these INP</a:t>
            </a:r>
            <a:r>
              <a:rPr lang="en-US" sz="2400" baseline="-25000" dirty="0"/>
              <a:t>-10</a:t>
            </a:r>
            <a:r>
              <a:rPr lang="en-US" sz="2400" dirty="0"/>
              <a:t> come from nearby terrestrial ecosystems.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Polarimetric radar hydrometeor retrievals, constrained to the temperatures relevant for INP</a:t>
            </a:r>
            <a:r>
              <a:rPr lang="en-US" sz="2400" baseline="-25000" dirty="0"/>
              <a:t>-10</a:t>
            </a:r>
            <a:r>
              <a:rPr lang="en-US" sz="2400" dirty="0"/>
              <a:t> activity, revealed that significantly more cloud ice is present where INP</a:t>
            </a:r>
            <a:r>
              <a:rPr lang="en-US" sz="2400" baseline="-25000" dirty="0"/>
              <a:t>-10</a:t>
            </a:r>
            <a:r>
              <a:rPr lang="en-US" sz="2400" dirty="0"/>
              <a:t> are also numerous.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11480-A40C-B945-9C02-97A8342C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6A312-7A4A-134E-AF6F-700F8E67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8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EC50-E005-EA41-9C0F-32E38C5D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292E-7737-5048-901D-4003C6954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More on the </a:t>
            </a:r>
            <a:r>
              <a:rPr lang="en-US" sz="2800" b="1" dirty="0" err="1"/>
              <a:t>CalWater</a:t>
            </a:r>
            <a:r>
              <a:rPr lang="en-US" sz="2800" b="1" dirty="0"/>
              <a:t> 2016 INP Study</a:t>
            </a:r>
          </a:p>
          <a:p>
            <a:pPr marL="502920" lvl="1" indent="0">
              <a:buNone/>
            </a:pPr>
            <a:r>
              <a:rPr lang="en-US" sz="2360" dirty="0"/>
              <a:t>Martin et al., 2019: Contrasting Local and Long-Range Transported Warm Ice-Nucleating Particles During an Atmospheric River in Coastal California, USA, </a:t>
            </a:r>
            <a:r>
              <a:rPr lang="en-US" sz="2360" i="1" dirty="0"/>
              <a:t>Atmos. Chem. Phys.</a:t>
            </a:r>
          </a:p>
          <a:p>
            <a:endParaRPr lang="en-US" sz="2800" i="1" dirty="0"/>
          </a:p>
          <a:p>
            <a:r>
              <a:rPr lang="en-US" sz="2800" b="1" dirty="0"/>
              <a:t>More on the </a:t>
            </a:r>
            <a:r>
              <a:rPr lang="en-US" sz="2800" b="1" dirty="0" err="1"/>
              <a:t>CalWater</a:t>
            </a:r>
            <a:r>
              <a:rPr lang="en-US" sz="2800" b="1"/>
              <a:t> 2016 Isotope </a:t>
            </a:r>
            <a:r>
              <a:rPr lang="en-US" sz="2800" b="1" dirty="0"/>
              <a:t>Study</a:t>
            </a:r>
            <a:r>
              <a:rPr lang="en-US" sz="2800" dirty="0"/>
              <a:t> </a:t>
            </a:r>
          </a:p>
          <a:p>
            <a:pPr marL="502920" lvl="1" indent="0">
              <a:buNone/>
            </a:pPr>
            <a:r>
              <a:rPr lang="en-US" sz="2360" dirty="0"/>
              <a:t>Mix et al., 2019: Evaluating the Roles of Rainout and Post-Condensation Processes in a Landfalling Atmospheric River with Stable Isotopes in Precipitation and Water Vapor, </a:t>
            </a:r>
            <a:r>
              <a:rPr lang="en-US" sz="2360" i="1" dirty="0"/>
              <a:t>Atmosphere</a:t>
            </a:r>
            <a:r>
              <a:rPr lang="en-US" sz="2360" dirty="0"/>
              <a:t>.</a:t>
            </a:r>
            <a:r>
              <a:rPr lang="en-US" sz="2360" i="1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3256B-3B46-B14E-A839-A225F11D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AD359-A7FE-244D-AA8B-8B9D7878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3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D1B6-DDB8-CF4F-A838-E74BD7B8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F493F-39E3-FC40-B38F-CCB1F7467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742950" indent="-742950">
              <a:lnSpc>
                <a:spcPct val="170000"/>
              </a:lnSpc>
              <a:buSzPts val="1800"/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How can aerosols influence clouds and precipitation?</a:t>
            </a:r>
          </a:p>
          <a:p>
            <a:pPr marL="742950" indent="-742950">
              <a:lnSpc>
                <a:spcPct val="170000"/>
              </a:lnSpc>
              <a:buSzPts val="1800"/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What are ice nucleating particles (INPs) and how can they influence clouds and precipitation?</a:t>
            </a:r>
          </a:p>
          <a:p>
            <a:pPr marL="742950" indent="-742950">
              <a:lnSpc>
                <a:spcPct val="170000"/>
              </a:lnSpc>
              <a:buSzPts val="1800"/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Findings that link aerosols to modulation of AR precipitation </a:t>
            </a:r>
          </a:p>
          <a:p>
            <a:pPr marL="742950" indent="-742950">
              <a:lnSpc>
                <a:spcPct val="170000"/>
              </a:lnSpc>
              <a:buSzPts val="1800"/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CalWater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Study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were some key questions about INPs and what did we find?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for AR trace content of precipitation to improve understanding of the water cycle </a:t>
            </a:r>
          </a:p>
          <a:p>
            <a:pPr marL="742950" indent="-742950">
              <a:lnSpc>
                <a:spcPct val="170000"/>
              </a:lnSpc>
              <a:buSzPts val="1800"/>
              <a:buFont typeface="+mj-lt"/>
              <a:buAutoNum type="arabicPeriod"/>
            </a:pPr>
            <a:endParaRPr lang="en-US" sz="3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4B34-AC10-5B45-9C9E-76879F51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D4E15-2E2E-2844-87C0-437D6EB3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0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3F18-754D-4B44-A0DF-63411CF3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Complexity of Clouds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DA7B9-5A75-8B41-9909-AD440670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0D683-F0DE-1146-A1B7-936ED951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B6A78-AD8F-1B45-BAC3-008468E1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26" y="1298622"/>
            <a:ext cx="3524029" cy="5182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853CC3-9B8B-F346-9E89-D96FB1EE6561}"/>
              </a:ext>
            </a:extLst>
          </p:cNvPr>
          <p:cNvSpPr/>
          <p:nvPr/>
        </p:nvSpPr>
        <p:spPr>
          <a:xfrm>
            <a:off x="5831188" y="1298622"/>
            <a:ext cx="3482967" cy="56388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32237-6D13-5A46-8530-A13E4CF9C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7"/>
          <a:stretch/>
        </p:blipFill>
        <p:spPr>
          <a:xfrm>
            <a:off x="6171126" y="1812396"/>
            <a:ext cx="3200400" cy="4964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2BC56-6E0F-024F-BF1E-D10D7B40CD05}"/>
              </a:ext>
            </a:extLst>
          </p:cNvPr>
          <p:cNvSpPr txBox="1"/>
          <p:nvPr/>
        </p:nvSpPr>
        <p:spPr>
          <a:xfrm>
            <a:off x="4739094" y="3297261"/>
            <a:ext cx="11272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Long-Range 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Aerosol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Entrained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973D5AB2-A8D2-664D-816F-BDA1C5E5086A}"/>
              </a:ext>
            </a:extLst>
          </p:cNvPr>
          <p:cNvCxnSpPr/>
          <p:nvPr/>
        </p:nvCxnSpPr>
        <p:spPr>
          <a:xfrm>
            <a:off x="4862281" y="4118022"/>
            <a:ext cx="1004045" cy="457200"/>
          </a:xfrm>
          <a:prstGeom prst="curvedConnector3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8B7CA2-C68E-7745-9116-04A3D1E305E0}"/>
              </a:ext>
            </a:extLst>
          </p:cNvPr>
          <p:cNvCxnSpPr/>
          <p:nvPr/>
        </p:nvCxnSpPr>
        <p:spPr>
          <a:xfrm>
            <a:off x="4743398" y="6841116"/>
            <a:ext cx="11774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FF0AEA-4879-E142-8955-A989C3E28C8F}"/>
              </a:ext>
            </a:extLst>
          </p:cNvPr>
          <p:cNvSpPr txBox="1"/>
          <p:nvPr/>
        </p:nvSpPr>
        <p:spPr>
          <a:xfrm>
            <a:off x="4723326" y="6219528"/>
            <a:ext cx="119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Local Aerosol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BL Transport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67173-9116-DE4A-B045-D5DBCB1F8323}"/>
              </a:ext>
            </a:extLst>
          </p:cNvPr>
          <p:cNvSpPr txBox="1"/>
          <p:nvPr/>
        </p:nvSpPr>
        <p:spPr>
          <a:xfrm>
            <a:off x="6314301" y="1812396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Homogeneous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Ice Nucleation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A1672-F40A-C44B-8E61-FFA685B8C026}"/>
              </a:ext>
            </a:extLst>
          </p:cNvPr>
          <p:cNvSpPr txBox="1"/>
          <p:nvPr/>
        </p:nvSpPr>
        <p:spPr>
          <a:xfrm>
            <a:off x="5831188" y="2980002"/>
            <a:ext cx="144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Vapor Deposition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C3256-E727-8D46-8AF1-09C5A8275294}"/>
              </a:ext>
            </a:extLst>
          </p:cNvPr>
          <p:cNvSpPr txBox="1"/>
          <p:nvPr/>
        </p:nvSpPr>
        <p:spPr>
          <a:xfrm>
            <a:off x="5866326" y="4280602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Heterogeneous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Ice Nucleation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920E1-3603-F842-AACD-EBC872E28314}"/>
              </a:ext>
            </a:extLst>
          </p:cNvPr>
          <p:cNvSpPr txBox="1"/>
          <p:nvPr/>
        </p:nvSpPr>
        <p:spPr>
          <a:xfrm>
            <a:off x="6495415" y="6588859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Updraft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D207E-CE15-184A-ADD3-96BFDD3039C7}"/>
              </a:ext>
            </a:extLst>
          </p:cNvPr>
          <p:cNvSpPr txBox="1"/>
          <p:nvPr/>
        </p:nvSpPr>
        <p:spPr>
          <a:xfrm>
            <a:off x="6094926" y="5956726"/>
            <a:ext cx="1348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CCN Activation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E8967-7228-B542-9A1F-A0DC91FDA3DB}"/>
              </a:ext>
            </a:extLst>
          </p:cNvPr>
          <p:cNvSpPr txBox="1"/>
          <p:nvPr/>
        </p:nvSpPr>
        <p:spPr>
          <a:xfrm>
            <a:off x="6297106" y="5489622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Condensation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E5496-3FC9-7C45-A0E6-346B27762D09}"/>
              </a:ext>
            </a:extLst>
          </p:cNvPr>
          <p:cNvSpPr txBox="1"/>
          <p:nvPr/>
        </p:nvSpPr>
        <p:spPr>
          <a:xfrm>
            <a:off x="8560423" y="4949065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Melting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66893E-83A4-9847-AB5A-E0D49033D82F}"/>
              </a:ext>
            </a:extLst>
          </p:cNvPr>
          <p:cNvSpPr txBox="1"/>
          <p:nvPr/>
        </p:nvSpPr>
        <p:spPr>
          <a:xfrm>
            <a:off x="8310017" y="6629645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Evaporation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9BA1B-3B4A-DB47-B7D9-B606CA61701F}"/>
              </a:ext>
            </a:extLst>
          </p:cNvPr>
          <p:cNvSpPr/>
          <p:nvPr/>
        </p:nvSpPr>
        <p:spPr>
          <a:xfrm>
            <a:off x="4723326" y="1359179"/>
            <a:ext cx="4628128" cy="56388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93E0AB-C389-B84C-874B-87B4D8AA1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93" y="2079260"/>
            <a:ext cx="3168395" cy="41723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FF5C5C-480F-0D46-8C80-14D067ED5F06}"/>
              </a:ext>
            </a:extLst>
          </p:cNvPr>
          <p:cNvSpPr txBox="1"/>
          <p:nvPr/>
        </p:nvSpPr>
        <p:spPr>
          <a:xfrm>
            <a:off x="5942526" y="4890202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Collision-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coalescence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AACDC-7C5E-6B42-B19B-628FA7F28D7B}"/>
              </a:ext>
            </a:extLst>
          </p:cNvPr>
          <p:cNvSpPr txBox="1"/>
          <p:nvPr/>
        </p:nvSpPr>
        <p:spPr>
          <a:xfrm>
            <a:off x="6055813" y="3523289"/>
            <a:ext cx="84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Bergeron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E34BA-F4BA-384C-8806-C3C92D115B70}"/>
              </a:ext>
            </a:extLst>
          </p:cNvPr>
          <p:cNvSpPr txBox="1"/>
          <p:nvPr/>
        </p:nvSpPr>
        <p:spPr>
          <a:xfrm>
            <a:off x="8294216" y="239099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Aggregation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C17F9B-910F-744D-B891-ADEE248E6D68}"/>
              </a:ext>
            </a:extLst>
          </p:cNvPr>
          <p:cNvSpPr txBox="1"/>
          <p:nvPr/>
        </p:nvSpPr>
        <p:spPr>
          <a:xfrm>
            <a:off x="8561541" y="40100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Riming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48368C-6491-AA4E-85C8-B275CC6887D2}"/>
              </a:ext>
            </a:extLst>
          </p:cNvPr>
          <p:cNvSpPr txBox="1"/>
          <p:nvPr/>
        </p:nvSpPr>
        <p:spPr>
          <a:xfrm>
            <a:off x="8514457" y="5715245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Collection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A9377-18AC-EC4D-8E08-3816D10DE836}"/>
              </a:ext>
            </a:extLst>
          </p:cNvPr>
          <p:cNvSpPr txBox="1"/>
          <p:nvPr/>
        </p:nvSpPr>
        <p:spPr>
          <a:xfrm>
            <a:off x="7314126" y="3747202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Secondary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7EBA9-B2A6-954E-83A9-259EE06CA785}"/>
              </a:ext>
            </a:extLst>
          </p:cNvPr>
          <p:cNvSpPr txBox="1"/>
          <p:nvPr/>
        </p:nvSpPr>
        <p:spPr>
          <a:xfrm>
            <a:off x="7587119" y="5258045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Breakup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266145-BED6-7E4E-8090-DCECFF0150F6}"/>
              </a:ext>
            </a:extLst>
          </p:cNvPr>
          <p:cNvSpPr txBox="1"/>
          <p:nvPr/>
        </p:nvSpPr>
        <p:spPr>
          <a:xfrm>
            <a:off x="772688" y="1811421"/>
            <a:ext cx="3644154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Aerosols directly influence the smallest, or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cloud hydrometeors by liquid and ice nucleation.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A0CAD0-944A-D443-8F5F-36F3815F8760}"/>
              </a:ext>
            </a:extLst>
          </p:cNvPr>
          <p:cNvSpPr txBox="1"/>
          <p:nvPr/>
        </p:nvSpPr>
        <p:spPr>
          <a:xfrm>
            <a:off x="754205" y="3058924"/>
            <a:ext cx="3644154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larger hydrometeors that become precipitation grow by the interactions among groups of hydrometeors, sometimes involving different phases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0407DE-7D68-714D-A77E-7AB586E2F23A}"/>
              </a:ext>
            </a:extLst>
          </p:cNvPr>
          <p:cNvSpPr txBox="1"/>
          <p:nvPr/>
        </p:nvSpPr>
        <p:spPr>
          <a:xfrm>
            <a:off x="772688" y="4319306"/>
            <a:ext cx="3644154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amount and phase of precipitation depends indirectly on the primary nucleation (aerosols) and more directly on the secondary processes. </a:t>
            </a:r>
          </a:p>
        </p:txBody>
      </p:sp>
    </p:spTree>
    <p:extLst>
      <p:ext uri="{BB962C8B-B14F-4D97-AF65-F5344CB8AC3E}">
        <p14:creationId xmlns:p14="http://schemas.microsoft.com/office/powerpoint/2010/main" val="3805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057E-1D7F-D04F-96B7-4CC96C80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Condensation Nuclei: What are They?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A8A33-EB86-C947-8A93-41E413CB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AF94E-EACF-7E4E-95A3-3587AD46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ED5C8-F7F2-E94C-A051-45771EA3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781175"/>
            <a:ext cx="4610100" cy="415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BE8D7-1461-6A41-9277-C3EA3E7D64FB}"/>
              </a:ext>
            </a:extLst>
          </p:cNvPr>
          <p:cNvSpPr txBox="1"/>
          <p:nvPr/>
        </p:nvSpPr>
        <p:spPr>
          <a:xfrm>
            <a:off x="5400676" y="1828800"/>
            <a:ext cx="39662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CCN are water-soluble aerosols that support the formation of liquid cloud droplets at humidity just above saturation.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CCN, tropospheric humidity would have to reach extreme values for cloud droplets to form.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Pollutants are an important source of CCN but any aerosol of sufficient size can become one.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impact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Cloud droplet sizes scale inversely with the number of CCN.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56C14-E48E-B34E-B738-9D7ADB7A1180}"/>
              </a:ext>
            </a:extLst>
          </p:cNvPr>
          <p:cNvSpPr txBox="1"/>
          <p:nvPr/>
        </p:nvSpPr>
        <p:spPr>
          <a:xfrm>
            <a:off x="691516" y="5934075"/>
            <a:ext cx="46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diagram of water vapor and the surface of a CCN aerosol. NWS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Stream</a:t>
            </a:r>
          </a:p>
        </p:txBody>
      </p:sp>
    </p:spTree>
    <p:extLst>
      <p:ext uri="{BB962C8B-B14F-4D97-AF65-F5344CB8AC3E}">
        <p14:creationId xmlns:p14="http://schemas.microsoft.com/office/powerpoint/2010/main" val="11634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1317-EBBC-A840-A3F8-41B262E0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SUPRECIP (2004-2005)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4130-9033-2F4E-84A3-D3456FB4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F4288-04D4-8947-A80D-86ECFA5A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BD14FD-3205-394A-AC5C-797AADB6B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001" y="1567659"/>
            <a:ext cx="6495393" cy="519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141401-6F08-EA42-94B5-3809525691A0}"/>
              </a:ext>
            </a:extLst>
          </p:cNvPr>
          <p:cNvSpPr txBox="1">
            <a:spLocks/>
          </p:cNvSpPr>
          <p:nvPr/>
        </p:nvSpPr>
        <p:spPr>
          <a:xfrm>
            <a:off x="5778639" y="6561017"/>
            <a:ext cx="3588246" cy="427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Rosenfeld et al., 2014,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Atm. Res.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FB3AE-8480-4C41-8BA2-D9A007B7B5BB}"/>
              </a:ext>
            </a:extLst>
          </p:cNvPr>
          <p:cNvSpPr txBox="1"/>
          <p:nvPr/>
        </p:nvSpPr>
        <p:spPr>
          <a:xfrm>
            <a:off x="7173376" y="1721409"/>
            <a:ext cx="21935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in droplet growth between pristine and polluted clouds in CA can be as large as anywhere in the world!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has implications on the initiation of precipitation, as shown by the black line representing the drizzle threshold.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65BF-5160-4847-AAC7-7917995E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Ice Nucleating Particles: What are They?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AC671-2F1D-A541-A8CB-CEF492036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9" y="5425047"/>
            <a:ext cx="6425485" cy="913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90D86-D225-7B41-B473-C137EF56F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 b="11667"/>
          <a:stretch/>
        </p:blipFill>
        <p:spPr>
          <a:xfrm>
            <a:off x="690638" y="1659317"/>
            <a:ext cx="6686035" cy="3361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335E2-04E2-794B-8050-F1BF31E0CAEF}"/>
              </a:ext>
            </a:extLst>
          </p:cNvPr>
          <p:cNvSpPr txBox="1"/>
          <p:nvPr/>
        </p:nvSpPr>
        <p:spPr>
          <a:xfrm>
            <a:off x="4908105" y="4980567"/>
            <a:ext cx="2307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Thomas </a:t>
            </a:r>
            <a:r>
              <a:rPr lang="en-US" sz="1400" dirty="0" err="1"/>
              <a:t>Leisner</a:t>
            </a:r>
            <a:r>
              <a:rPr lang="en-US" sz="1400" dirty="0"/>
              <a:t>, DWD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C48AD-6B42-274A-A6C9-A4753814A922}"/>
              </a:ext>
            </a:extLst>
          </p:cNvPr>
          <p:cNvSpPr/>
          <p:nvPr/>
        </p:nvSpPr>
        <p:spPr>
          <a:xfrm>
            <a:off x="2911579" y="2080342"/>
            <a:ext cx="1996526" cy="275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20C17-402F-E147-AD65-2AE2EC429B26}"/>
              </a:ext>
            </a:extLst>
          </p:cNvPr>
          <p:cNvSpPr txBox="1"/>
          <p:nvPr/>
        </p:nvSpPr>
        <p:spPr>
          <a:xfrm>
            <a:off x="7506929" y="1659317"/>
            <a:ext cx="18599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water in droplets cannot freeze at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&gt; -35 °C unless it contains the right type of insoluble material: INPs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C387F-4958-114B-A421-131F9F0C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4F64-CE05-924E-9F65-C43B6B1A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33E6-7EEE-3B4D-8EFD-B58B8CE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Warm INP?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89610-6AC4-4242-B227-9525AD5D2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6" y="1735097"/>
            <a:ext cx="6484884" cy="4863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B404A7-7CD7-2344-92C1-71BBA7220C94}"/>
              </a:ext>
            </a:extLst>
          </p:cNvPr>
          <p:cNvCxnSpPr/>
          <p:nvPr/>
        </p:nvCxnSpPr>
        <p:spPr>
          <a:xfrm>
            <a:off x="1437148" y="4166928"/>
            <a:ext cx="515989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CEDA37C-C65A-1443-8BBB-82BA42E49262}"/>
              </a:ext>
            </a:extLst>
          </p:cNvPr>
          <p:cNvGrpSpPr/>
          <p:nvPr/>
        </p:nvGrpSpPr>
        <p:grpSpPr>
          <a:xfrm>
            <a:off x="5246755" y="2773681"/>
            <a:ext cx="3973265" cy="3916667"/>
            <a:chOff x="5055020" y="2685185"/>
            <a:chExt cx="3973265" cy="39166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8DF23A-A462-F942-9C76-2E9AAF31DC42}"/>
                </a:ext>
              </a:extLst>
            </p:cNvPr>
            <p:cNvSpPr/>
            <p:nvPr/>
          </p:nvSpPr>
          <p:spPr>
            <a:xfrm>
              <a:off x="5055020" y="2700574"/>
              <a:ext cx="3823673" cy="3891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CAD795-B199-B543-B2E7-3C32CF82F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"/>
            <a:stretch/>
          </p:blipFill>
          <p:spPr bwMode="auto">
            <a:xfrm>
              <a:off x="5315888" y="3123639"/>
              <a:ext cx="3562805" cy="347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6DCDC4-C334-6A4E-A1A8-410F965B3B37}"/>
                </a:ext>
              </a:extLst>
            </p:cNvPr>
            <p:cNvSpPr/>
            <p:nvPr/>
          </p:nvSpPr>
          <p:spPr>
            <a:xfrm>
              <a:off x="7800075" y="3438176"/>
              <a:ext cx="601579" cy="7079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451E84-E19B-B049-B1E4-DAEE58C0A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255" y="3177015"/>
              <a:ext cx="18174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"/>
                  <a:cs typeface="Arial"/>
                </a:rPr>
                <a:t>Continuous Flow Diffusion Chamber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0EF9C2-3E9D-0341-89C7-1491D2E3C9C0}"/>
                </a:ext>
              </a:extLst>
            </p:cNvPr>
            <p:cNvCxnSpPr/>
            <p:nvPr/>
          </p:nvCxnSpPr>
          <p:spPr>
            <a:xfrm>
              <a:off x="6316022" y="3557966"/>
              <a:ext cx="1644315" cy="2098842"/>
            </a:xfrm>
            <a:prstGeom prst="line">
              <a:avLst/>
            </a:prstGeom>
            <a:ln w="57150" cmpd="sng">
              <a:solidFill>
                <a:srgbClr val="1273FB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11625-7771-C448-8DA7-6A66381941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66" t="9895" r="22780" b="68199"/>
            <a:stretch/>
          </p:blipFill>
          <p:spPr bwMode="auto">
            <a:xfrm>
              <a:off x="6911663" y="3123639"/>
              <a:ext cx="227914" cy="86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BE0056-F824-2542-BE2C-45B4E0687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254" y="3607199"/>
              <a:ext cx="19670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"/>
                  <a:cs typeface="Arial"/>
                </a:rPr>
                <a:t>Ice Spectrometer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AF05F-2D89-FA42-98D3-A4589BFA548C}"/>
                </a:ext>
              </a:extLst>
            </p:cNvPr>
            <p:cNvSpPr txBox="1"/>
            <p:nvPr/>
          </p:nvSpPr>
          <p:spPr>
            <a:xfrm rot="16200000">
              <a:off x="4770649" y="4311389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n</a:t>
              </a:r>
              <a:r>
                <a:rPr lang="en-US" i="1" baseline="-25000" dirty="0" err="1"/>
                <a:t>INP</a:t>
              </a:r>
              <a:r>
                <a:rPr lang="en-US" dirty="0"/>
                <a:t> (L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0A2FCE5-EC57-9A4A-A727-5ABADC7C51B1}"/>
                    </a:ext>
                  </a:extLst>
                </p:cNvPr>
                <p:cNvSpPr txBox="1"/>
                <p:nvPr/>
              </p:nvSpPr>
              <p:spPr>
                <a:xfrm>
                  <a:off x="5983719" y="2700574"/>
                  <a:ext cx="2912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𝐼𝑁𝑃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𝑇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 −273.15</m:t>
                            </m:r>
                          </m:e>
                        </m:d>
                        <m:r>
                          <a:rPr lang="en-US" sz="16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3719" y="2700574"/>
                  <a:ext cx="2912195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87500" b="-1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5E3D5A-B3E7-7D4E-8933-47C1CF0282AC}"/>
                </a:ext>
              </a:extLst>
            </p:cNvPr>
            <p:cNvSpPr txBox="1"/>
            <p:nvPr/>
          </p:nvSpPr>
          <p:spPr>
            <a:xfrm>
              <a:off x="5211173" y="2685185"/>
              <a:ext cx="765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Dusts: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E45-F9F8-F440-AD6C-2B9245096F6F}"/>
              </a:ext>
            </a:extLst>
          </p:cNvPr>
          <p:cNvGrpSpPr/>
          <p:nvPr/>
        </p:nvGrpSpPr>
        <p:grpSpPr>
          <a:xfrm>
            <a:off x="5126704" y="2612673"/>
            <a:ext cx="4381969" cy="4088195"/>
            <a:chOff x="5085027" y="2300449"/>
            <a:chExt cx="4381969" cy="40881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54F67-C67E-FF48-BC1D-8FBFBD5A2B65}"/>
                </a:ext>
              </a:extLst>
            </p:cNvPr>
            <p:cNvSpPr/>
            <p:nvPr/>
          </p:nvSpPr>
          <p:spPr>
            <a:xfrm>
              <a:off x="5085027" y="2421272"/>
              <a:ext cx="3943724" cy="3967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E0D58B-BEE9-FB47-B345-2924FA9A1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525"/>
            <a:stretch/>
          </p:blipFill>
          <p:spPr>
            <a:xfrm>
              <a:off x="5574409" y="2590549"/>
              <a:ext cx="3447389" cy="3798095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D237D3-B0E6-A44E-A984-7C735526191F}"/>
                </a:ext>
              </a:extLst>
            </p:cNvPr>
            <p:cNvSpPr/>
            <p:nvPr/>
          </p:nvSpPr>
          <p:spPr>
            <a:xfrm>
              <a:off x="7055181" y="3690546"/>
              <a:ext cx="1163053" cy="1296737"/>
            </a:xfrm>
            <a:custGeom>
              <a:avLst/>
              <a:gdLst>
                <a:gd name="connsiteX0" fmla="*/ 0 w 1163053"/>
                <a:gd name="connsiteY0" fmla="*/ 0 h 1296737"/>
                <a:gd name="connsiteX1" fmla="*/ 334211 w 1163053"/>
                <a:gd name="connsiteY1" fmla="*/ 601579 h 1296737"/>
                <a:gd name="connsiteX2" fmla="*/ 735263 w 1163053"/>
                <a:gd name="connsiteY2" fmla="*/ 735263 h 1296737"/>
                <a:gd name="connsiteX3" fmla="*/ 1163053 w 1163053"/>
                <a:gd name="connsiteY3" fmla="*/ 1296737 h 129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053" h="1296737">
                  <a:moveTo>
                    <a:pt x="0" y="0"/>
                  </a:moveTo>
                  <a:cubicBezTo>
                    <a:pt x="105833" y="239517"/>
                    <a:pt x="211667" y="479035"/>
                    <a:pt x="334211" y="601579"/>
                  </a:cubicBezTo>
                  <a:cubicBezTo>
                    <a:pt x="456755" y="724123"/>
                    <a:pt x="597123" y="619403"/>
                    <a:pt x="735263" y="735263"/>
                  </a:cubicBezTo>
                  <a:cubicBezTo>
                    <a:pt x="873403" y="851123"/>
                    <a:pt x="1163053" y="1296737"/>
                    <a:pt x="1163053" y="1296737"/>
                  </a:cubicBezTo>
                </a:path>
              </a:pathLst>
            </a:custGeom>
            <a:noFill/>
            <a:ln w="57150" cmpd="sng">
              <a:solidFill>
                <a:srgbClr val="1273FB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CCE1E4-856B-EC44-877F-3A1209D3E6F6}"/>
                </a:ext>
              </a:extLst>
            </p:cNvPr>
            <p:cNvSpPr txBox="1"/>
            <p:nvPr/>
          </p:nvSpPr>
          <p:spPr>
            <a:xfrm rot="16200000">
              <a:off x="4920705" y="4087618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n</a:t>
              </a:r>
              <a:r>
                <a:rPr lang="en-US" i="1" baseline="-25000" dirty="0" err="1"/>
                <a:t>INP</a:t>
              </a:r>
              <a:r>
                <a:rPr lang="en-US" dirty="0"/>
                <a:t> (L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31FADF-E62C-454E-BCCA-B24E974BC337}"/>
                </a:ext>
              </a:extLst>
            </p:cNvPr>
            <p:cNvSpPr txBox="1"/>
            <p:nvPr/>
          </p:nvSpPr>
          <p:spPr>
            <a:xfrm>
              <a:off x="6244549" y="2476834"/>
              <a:ext cx="114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Biological: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2ED543-1C45-0048-AACB-D94C73F99497}"/>
                </a:ext>
              </a:extLst>
            </p:cNvPr>
            <p:cNvSpPr txBox="1"/>
            <p:nvPr/>
          </p:nvSpPr>
          <p:spPr>
            <a:xfrm>
              <a:off x="7482157" y="2300449"/>
              <a:ext cx="1984839" cy="461665"/>
            </a:xfrm>
            <a:prstGeom prst="rect">
              <a:avLst/>
            </a:prstGeom>
            <a:noFill/>
            <a:ln w="12700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Hill et al., 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(2016 –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Atmos. Chem. Phys.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23A1FE-B91A-794D-879F-15FCBD8E808C}"/>
                </a:ext>
              </a:extLst>
            </p:cNvPr>
            <p:cNvCxnSpPr/>
            <p:nvPr/>
          </p:nvCxnSpPr>
          <p:spPr>
            <a:xfrm flipV="1">
              <a:off x="8062810" y="3417134"/>
              <a:ext cx="0" cy="2356697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C4ACE-A698-C14C-A089-EFC35F62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245A88-3311-3744-9BF7-E7D06623E3E1}"/>
              </a:ext>
            </a:extLst>
          </p:cNvPr>
          <p:cNvSpPr/>
          <p:nvPr/>
        </p:nvSpPr>
        <p:spPr>
          <a:xfrm>
            <a:off x="4770270" y="6324017"/>
            <a:ext cx="832919" cy="162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24245FF-B70E-9F45-B248-D9713BE4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0B01-7A39-C24F-88F1-2887798A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Long-range Transported Dust Found in Atmospheric River 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DD632-85B6-7D45-A156-0A89139E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68" y="1586306"/>
            <a:ext cx="7175979" cy="2566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D3BFE-DFFD-EB41-A7B7-51E7B36AAF7C}"/>
              </a:ext>
            </a:extLst>
          </p:cNvPr>
          <p:cNvSpPr txBox="1"/>
          <p:nvPr/>
        </p:nvSpPr>
        <p:spPr>
          <a:xfrm>
            <a:off x="5875701" y="3473601"/>
            <a:ext cx="2227152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(2013 -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EB53C-DD5A-2C4F-A00D-F0204BA4BA37}"/>
              </a:ext>
            </a:extLst>
          </p:cNvPr>
          <p:cNvSpPr txBox="1"/>
          <p:nvPr/>
        </p:nvSpPr>
        <p:spPr>
          <a:xfrm>
            <a:off x="796413" y="4123486"/>
            <a:ext cx="7550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(2013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found that dust originating in African and Asiatic deserts is commonly found in AR precipitation.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Ault et al. (2011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                       (2015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Chem. Phys.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found that the amount of dust and biological residues in precipitation is related to precipitation amount (more) and phase (more snow than rain).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AF666-A696-434D-8041-BBAB0726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FD3DE1-DD97-CC43-8E88-2D3A7789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0181-7CF3-3D48-9E4D-8DD0E0CD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Conceptual Model for Aerosol Modulation of AR 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161BE-6D1F-8944-B05F-774D803D9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98"/>
          <a:stretch/>
        </p:blipFill>
        <p:spPr>
          <a:xfrm>
            <a:off x="644721" y="1596499"/>
            <a:ext cx="6524212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4DB98-9B82-3045-A5D4-39B2D58F809D}"/>
              </a:ext>
            </a:extLst>
          </p:cNvPr>
          <p:cNvSpPr txBox="1"/>
          <p:nvPr/>
        </p:nvSpPr>
        <p:spPr>
          <a:xfrm>
            <a:off x="841812" y="5313719"/>
            <a:ext cx="691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ARs produce heavy precipitation by driving water vapor up mountain slopes (feeder cloud) underneath an upper-level dynamic disturbance (seeder cloud).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in the seeder cloud are cold enough for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biological INP to create ice. That ice then gains mass as it falls through the feeder cloud.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23E64-9518-7B41-8D6D-DF9D4AED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A. Martin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C7266-384F-4641-A523-C63DBDA3E09B}"/>
              </a:ext>
            </a:extLst>
          </p:cNvPr>
          <p:cNvSpPr txBox="1"/>
          <p:nvPr/>
        </p:nvSpPr>
        <p:spPr>
          <a:xfrm>
            <a:off x="4566673" y="4859749"/>
            <a:ext cx="252801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et al. (2013 -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C3CA9-E0C1-6C46-8216-637AE7FBADFA}"/>
              </a:ext>
            </a:extLst>
          </p:cNvPr>
          <p:cNvSpPr txBox="1"/>
          <p:nvPr/>
        </p:nvSpPr>
        <p:spPr>
          <a:xfrm>
            <a:off x="7408333" y="1964267"/>
            <a:ext cx="195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model leaves ample room for supercooled liquid.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INP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become incorporated to the feeder cloud, more ice may result, thus invigorating precipitation.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76C9C-CED7-CB43-89F6-4A3D9E49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23501D-B569-6840-AC7E-C250D7984287}" vid="{2AA9AC88-5133-4A44-B67D-01CCBBBB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1323</Words>
  <Application>Microsoft Macintosh PowerPoint</Application>
  <PresentationFormat>Custom</PresentationFormat>
  <Paragraphs>190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Calibri</vt:lpstr>
      <vt:lpstr>Calibri Light</vt:lpstr>
      <vt:lpstr>Cambria Math</vt:lpstr>
      <vt:lpstr>Times New Roman</vt:lpstr>
      <vt:lpstr>Office Theme</vt:lpstr>
      <vt:lpstr>SUPRECIP and CalWater: Field Studies to Investigate the Roles Aerosols Play in Atmospheric River Clouds</vt:lpstr>
      <vt:lpstr>Outline</vt:lpstr>
      <vt:lpstr>The Complexity of Clouds</vt:lpstr>
      <vt:lpstr>Cloud Condensation Nuclei: What are They?</vt:lpstr>
      <vt:lpstr>SUPRECIP (2004-2005)</vt:lpstr>
      <vt:lpstr>Ice Nucleating Particles: What are They?</vt:lpstr>
      <vt:lpstr>What are Warm INP?</vt:lpstr>
      <vt:lpstr>Long-range Transported Dust Found in Atmospheric River Precipitation</vt:lpstr>
      <vt:lpstr>A Conceptual Model for Aerosol Modulation of AR Precipitation</vt:lpstr>
      <vt:lpstr>Measurement Locations</vt:lpstr>
      <vt:lpstr>Measurements</vt:lpstr>
      <vt:lpstr>More Measurements</vt:lpstr>
      <vt:lpstr>Questions Driving INP-10 Analysis</vt:lpstr>
      <vt:lpstr>Freezing Temperature Spectra Show a Different Source of INP-10 at each Site</vt:lpstr>
      <vt:lpstr>More Numerous INP-10 at CZC Differentially Impact Clouds There</vt:lpstr>
      <vt:lpstr>How Might Stable Isotopes Fit?</vt:lpstr>
      <vt:lpstr>ARs are a Candidate for Such Coordination</vt:lpstr>
      <vt:lpstr>Review</vt:lpstr>
      <vt:lpstr>Review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Trace Constituents in Precipitation to Examine Cloud Physical Processes During a Winter Storm</dc:title>
  <dc:creator>Andrew Martin</dc:creator>
  <cp:lastModifiedBy>Microsoft Office User</cp:lastModifiedBy>
  <cp:revision>58</cp:revision>
  <dcterms:created xsi:type="dcterms:W3CDTF">2019-05-01T00:07:09Z</dcterms:created>
  <dcterms:modified xsi:type="dcterms:W3CDTF">2019-07-01T14:30:38Z</dcterms:modified>
</cp:coreProperties>
</file>